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62" r:id="rId5"/>
    <p:sldId id="260" r:id="rId6"/>
    <p:sldId id="25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4"/>
  </p:normalViewPr>
  <p:slideViewPr>
    <p:cSldViewPr snapToGrid="0" snapToObjects="1">
      <p:cViewPr>
        <p:scale>
          <a:sx n="66" d="100"/>
          <a:sy n="66" d="100"/>
        </p:scale>
        <p:origin x="1584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BEEAA-B611-EC49-9533-8B3014F43932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A8AF7-8382-E248-BE8B-676B7A77EB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85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FE0E10-A4F6-1045-81DA-42270B09B08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5AEB388-7410-6B47-BB84-2279DE1D6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74712"/>
            <a:ext cx="12192000" cy="56134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61D788-FE1C-C944-AAD0-A9A9F17CBA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28799"/>
            <a:ext cx="9144000" cy="1752283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72CF4A-9A03-C645-9470-EFCB4E00C0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571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Name, organisation, date &amp; place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B47F84D-8714-E443-A385-23DD8DE26E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97350" y="273685"/>
            <a:ext cx="3797300" cy="10414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C4F01DA-DE0F-7D40-A234-5421B985786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3350" y="6348096"/>
            <a:ext cx="10096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4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9940AB-342E-9C4F-B744-7E0FBE11B8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E0E25-AE30-BA45-8760-AF3C7875E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27760"/>
            <a:ext cx="6172200" cy="473329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19C5EC-1753-AB41-B20C-06A5008A9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C5E286-032F-A042-B0D5-3FF6D6DFC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A150-ACAF-4169-96C8-E9B8C7BF8BA4}" type="datetime1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375277-D693-C34F-8467-9A7C6790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ACE2A2-C68C-0941-A792-B1EA6FCE0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5D1D2B45-5EE8-5048-B490-774ACDF39E5B}"/>
              </a:ext>
            </a:extLst>
          </p:cNvPr>
          <p:cNvGrpSpPr/>
          <p:nvPr userDrawn="1"/>
        </p:nvGrpSpPr>
        <p:grpSpPr>
          <a:xfrm rot="10800000">
            <a:off x="0" y="2189601"/>
            <a:ext cx="4792345" cy="162000"/>
            <a:chOff x="824230" y="1334239"/>
            <a:chExt cx="4792345" cy="1620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316EAF0-338C-C945-A9B5-C401BAB376A0}"/>
                </a:ext>
              </a:extLst>
            </p:cNvPr>
            <p:cNvCxnSpPr>
              <a:cxnSpLocks/>
            </p:cNvCxnSpPr>
            <p:nvPr userDrawn="1"/>
          </p:nvCxnSpPr>
          <p:spPr>
            <a:xfrm rot="10800000" flipH="1">
              <a:off x="905230" y="1417248"/>
              <a:ext cx="4711345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63D3BDC2-41E5-BF49-9799-EE4F6ED6802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24230" y="1334239"/>
              <a:ext cx="162000" cy="16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40981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16B5B0-E7FE-554B-8AB0-C87C351FE6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9566569-AB97-5745-BC11-05518C68C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FD625F-AB82-854C-BA2D-ED97D1016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0D87D5-B7A6-8144-938F-D70592A7B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6144-4E80-49C7-9BD0-88CDF35D6099}" type="datetime1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A67324-7E50-DB42-BBB9-54F95017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C945C69-C838-E941-A637-265C2364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8702430-7CC6-604C-B92E-2DB25455BE04}"/>
              </a:ext>
            </a:extLst>
          </p:cNvPr>
          <p:cNvGrpSpPr/>
          <p:nvPr userDrawn="1"/>
        </p:nvGrpSpPr>
        <p:grpSpPr>
          <a:xfrm rot="10800000">
            <a:off x="0" y="2189601"/>
            <a:ext cx="4792345" cy="162000"/>
            <a:chOff x="824230" y="1334239"/>
            <a:chExt cx="4792345" cy="162000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B391DB48-AEB7-8F4F-99D6-18C2AB0CAA6F}"/>
                </a:ext>
              </a:extLst>
            </p:cNvPr>
            <p:cNvCxnSpPr>
              <a:cxnSpLocks/>
            </p:cNvCxnSpPr>
            <p:nvPr userDrawn="1"/>
          </p:nvCxnSpPr>
          <p:spPr>
            <a:xfrm rot="10800000" flipH="1">
              <a:off x="905230" y="1417248"/>
              <a:ext cx="4711345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1360026-FD81-6D4B-AC1F-35496629265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24230" y="1334239"/>
              <a:ext cx="162000" cy="16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86283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28C1B3-4B1D-CF43-904E-25C0F9E8A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731011"/>
            <a:ext cx="10515600" cy="410082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12FDEF-FEAF-1B4A-9514-31A516F38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2ECC2-AA68-4778-83A5-CEB97DBBF678}" type="datetime1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760ADA-D61F-DE47-A5A8-A1EF00464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39AF10-BE77-EF4D-8E7C-CB43E202A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C81F61C-4BB5-6F45-8564-6A48FC6090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4230" y="304166"/>
            <a:ext cx="10529570" cy="96910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title</a:t>
            </a:r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FDCC1BE-BF5F-3F47-9538-170631A4144D}"/>
              </a:ext>
            </a:extLst>
          </p:cNvPr>
          <p:cNvCxnSpPr>
            <a:cxnSpLocks/>
          </p:cNvCxnSpPr>
          <p:nvPr userDrawn="1"/>
        </p:nvCxnSpPr>
        <p:spPr>
          <a:xfrm>
            <a:off x="905230" y="1417248"/>
            <a:ext cx="1128677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1BC6E835-4224-F543-BA01-656E2CD6251C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1334239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782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55A75C2-E10D-D846-B8F3-4A13993DAE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13520" y="365125"/>
            <a:ext cx="2240279" cy="550735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17D9D5-04AF-FF48-9468-0C95BC338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50735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D61BA-7387-DD4A-958E-9475260A0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3F41-662E-4B61-9932-0B8480D8E0A0}" type="datetime1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0F7141-B005-8241-899B-7717FA6B1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BA06E2-EE29-B444-879F-99F101A96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C7C1F48-4601-9945-83BA-F08DB00D6E3D}"/>
              </a:ext>
            </a:extLst>
          </p:cNvPr>
          <p:cNvGrpSpPr/>
          <p:nvPr userDrawn="1"/>
        </p:nvGrpSpPr>
        <p:grpSpPr>
          <a:xfrm rot="16200000">
            <a:off x="5901533" y="2860480"/>
            <a:ext cx="5882957" cy="162000"/>
            <a:chOff x="824230" y="1334239"/>
            <a:chExt cx="5882957" cy="162000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F202B99-DB6D-3849-A093-ADB62C8089F6}"/>
                </a:ext>
              </a:extLst>
            </p:cNvPr>
            <p:cNvCxnSpPr>
              <a:cxnSpLocks/>
            </p:cNvCxnSpPr>
            <p:nvPr userDrawn="1"/>
          </p:nvCxnSpPr>
          <p:spPr>
            <a:xfrm rot="5400000" flipV="1">
              <a:off x="3806208" y="-1483731"/>
              <a:ext cx="0" cy="580195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2BBF49E1-9811-1249-8D77-24C1FEBEA34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24230" y="1334239"/>
              <a:ext cx="162000" cy="16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0059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19258-F087-FC4A-99AF-9BA4955AC2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4230" y="304166"/>
            <a:ext cx="10529570" cy="96910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DAF558-31C6-D44C-AE61-39EA6963C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6575"/>
            <a:ext cx="10515600" cy="42646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A2EF58-7553-1245-B39A-6E634876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5934" y="6379210"/>
            <a:ext cx="1505466" cy="365125"/>
          </a:xfrm>
        </p:spPr>
        <p:txBody>
          <a:bodyPr/>
          <a:lstStyle/>
          <a:p>
            <a:fld id="{A31D31DB-762E-49B8-96C1-4E1F1B48D7ED}" type="datetime1">
              <a:rPr lang="fr-FR" smtClean="0"/>
              <a:t>20/07/2022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3E6714-DE6C-4D47-8E4D-A635F6434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43628" y="6379210"/>
            <a:ext cx="5005171" cy="365125"/>
          </a:xfrm>
        </p:spPr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2A08D9-E6A2-B54F-9C41-577721B5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1100" y="6201058"/>
            <a:ext cx="423562" cy="365125"/>
          </a:xfrm>
        </p:spPr>
        <p:txBody>
          <a:bodyPr/>
          <a:lstStyle>
            <a:lvl1pPr algn="ctr">
              <a:defRPr/>
            </a:lvl1pPr>
          </a:lstStyle>
          <a:p>
            <a:fld id="{2FF2101E-9FC2-F140-BDBE-CB7C75380885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83BD229-7B71-3B43-99E8-9101D4BECCE7}"/>
              </a:ext>
            </a:extLst>
          </p:cNvPr>
          <p:cNvCxnSpPr>
            <a:cxnSpLocks/>
          </p:cNvCxnSpPr>
          <p:nvPr userDrawn="1"/>
        </p:nvCxnSpPr>
        <p:spPr>
          <a:xfrm>
            <a:off x="905230" y="1417248"/>
            <a:ext cx="1128677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27F657C0-27BE-4A4F-898E-CBDDE53A04D9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1334239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81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6EC3DA0-7C89-964B-8C33-94AD27DC76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1A0FD79-DE28-CE4E-8708-1F344C1728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8520" y="1400810"/>
            <a:ext cx="3733800" cy="1028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4CE30A3-AA4B-A747-8FC1-EBBF750962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24844" y="5226050"/>
            <a:ext cx="26797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524C88-4516-AA45-A27C-B06650456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734CA4-4987-D04D-98A7-23170ECC8D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6150" y="5322570"/>
            <a:ext cx="2679700" cy="12319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1BC825E-BDE2-0640-B372-A7EE32386E1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73550" y="1297305"/>
            <a:ext cx="3644900" cy="990600"/>
          </a:xfrm>
          <a:prstGeom prst="rect">
            <a:avLst/>
          </a:prstGeom>
        </p:spPr>
      </p:pic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826BA72-5852-704B-A795-0A7F692554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91840" y="2590800"/>
            <a:ext cx="5516880" cy="1290003"/>
          </a:xfrm>
        </p:spPr>
        <p:txBody>
          <a:bodyPr anchor="b">
            <a:noAutofit/>
          </a:bodyPr>
          <a:lstStyle>
            <a:lvl1pPr marL="0" indent="0" algn="ctr">
              <a:buNone/>
              <a:defRPr sz="5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latin typeface="+mj-lt"/>
              </a:defRPr>
            </a:lvl2pPr>
            <a:lvl3pPr marL="914400" indent="0" algn="ctr">
              <a:buNone/>
              <a:defRPr>
                <a:latin typeface="+mj-lt"/>
              </a:defRPr>
            </a:lvl3pPr>
            <a:lvl4pPr marL="1371600" indent="0" algn="ctr">
              <a:buNone/>
              <a:defRPr>
                <a:latin typeface="+mj-lt"/>
              </a:defRPr>
            </a:lvl4pPr>
            <a:lvl5pPr marL="1828800" indent="0" algn="ctr">
              <a:buNone/>
              <a:defRPr>
                <a:latin typeface="+mj-lt"/>
              </a:defRPr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You!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61D8B1C-1136-3245-ABAA-AE8FCB322D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92475" y="4023678"/>
            <a:ext cx="5516563" cy="1106487"/>
          </a:xfrm>
        </p:spPr>
        <p:txBody>
          <a:bodyPr anchor="t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, message, etc.</a:t>
            </a:r>
          </a:p>
        </p:txBody>
      </p:sp>
    </p:spTree>
    <p:extLst>
      <p:ext uri="{BB962C8B-B14F-4D97-AF65-F5344CB8AC3E}">
        <p14:creationId xmlns:p14="http://schemas.microsoft.com/office/powerpoint/2010/main" val="186193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B57EE-1462-7144-A85E-C6AF64834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9477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E549EF-61FC-DA4D-98E8-A4C5304B489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9881DA-21A3-054A-BC32-4DA7EB45F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1626-08E3-43AE-9FF3-7800D54AE4FF}" type="datetime1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F35A68-6FE9-AF4E-B361-B7CD80928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6852E0-A2A8-164A-845B-B5816BB07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F1CD504-5ADE-7048-A220-69271C685B39}"/>
              </a:ext>
            </a:extLst>
          </p:cNvPr>
          <p:cNvCxnSpPr>
            <a:cxnSpLocks/>
          </p:cNvCxnSpPr>
          <p:nvPr userDrawn="1"/>
        </p:nvCxnSpPr>
        <p:spPr>
          <a:xfrm>
            <a:off x="905230" y="4413352"/>
            <a:ext cx="1044222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1021DE62-CFB0-D243-8210-CF306AFEE28F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4330343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40D7EFC-F18B-B944-A13D-F87F6DBFB3A6}"/>
              </a:ext>
            </a:extLst>
          </p:cNvPr>
          <p:cNvSpPr>
            <a:spLocks noChangeAspect="1"/>
          </p:cNvSpPr>
          <p:nvPr userDrawn="1"/>
        </p:nvSpPr>
        <p:spPr>
          <a:xfrm>
            <a:off x="11207750" y="4330343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109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7480-B833-3346-AE31-974938469F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3086"/>
            <a:ext cx="10515600" cy="935791"/>
          </a:xfrm>
        </p:spPr>
        <p:txBody>
          <a:bodyPr/>
          <a:lstStyle/>
          <a:p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AD2536-BBA4-E048-9017-E494B23C6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8F5542-FA62-1741-8E08-516A8A96CE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C6696F-5C69-534D-9DE0-9908146B1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A723-C941-4ADA-8F14-7F8E205BAA32}" type="datetime1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D0D911-3896-B041-B9D2-8312A575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D83F89-97B9-394A-8980-4E6D148EB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79EC40C-D792-EF45-93E6-9850DF65FB67}"/>
              </a:ext>
            </a:extLst>
          </p:cNvPr>
          <p:cNvCxnSpPr>
            <a:cxnSpLocks/>
          </p:cNvCxnSpPr>
          <p:nvPr userDrawn="1"/>
        </p:nvCxnSpPr>
        <p:spPr>
          <a:xfrm>
            <a:off x="905230" y="1417248"/>
            <a:ext cx="1128677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F9D92A5D-F1DB-4948-B842-95A47F894C6E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1334239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502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54A1B8-914E-6E41-AFFC-7FCB4D5A7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DD59BD6-312A-854D-912E-C29E7F496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98115"/>
            <a:ext cx="5157787" cy="336740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B87F71-F7B5-6647-8444-6B11897057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62DC28D-67DB-CA4B-BC36-A3A5A3F6EC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98115"/>
            <a:ext cx="5183188" cy="336740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DA7A039-4AC8-7E45-B7E4-42BC8897D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9395F-B058-497C-B7F3-3BBF0715ED2D}" type="datetime1">
              <a:rPr lang="fr-FR" smtClean="0"/>
              <a:t>20/07/2022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8675CC-F221-4C4E-9A81-B51ED5CD8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577E180-5A07-5C49-99A3-3570BF03F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FDE4AE7-1449-B44B-8615-EEA60C4D30DD}"/>
              </a:ext>
            </a:extLst>
          </p:cNvPr>
          <p:cNvCxnSpPr>
            <a:cxnSpLocks/>
          </p:cNvCxnSpPr>
          <p:nvPr userDrawn="1"/>
        </p:nvCxnSpPr>
        <p:spPr>
          <a:xfrm>
            <a:off x="905230" y="1417248"/>
            <a:ext cx="1128677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0485746B-2D05-8A4E-A830-7F5B570448AC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1334239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78579A8D-2779-9A4B-A9B9-4BA444129F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3086"/>
            <a:ext cx="10515600" cy="935791"/>
          </a:xfrm>
        </p:spPr>
        <p:txBody>
          <a:bodyPr/>
          <a:lstStyle/>
          <a:p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145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4A1F0B9-A76F-834E-87E4-6AD0E8BF9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E61B-0B8E-48EA-92F1-A12A53BBC1FA}" type="datetime1">
              <a:rPr lang="fr-FR" smtClean="0"/>
              <a:t>20/07/2022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8986AB-54F4-B540-9D06-4570D2918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7234386-3953-3245-A56C-6D954DE4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B0FD9BDE-E459-9F4C-A771-6EDDCE75F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3086"/>
            <a:ext cx="10515600" cy="935791"/>
          </a:xfrm>
        </p:spPr>
        <p:txBody>
          <a:bodyPr/>
          <a:lstStyle/>
          <a:p>
            <a:r>
              <a:rPr lang="fr-FR" dirty="0" err="1"/>
              <a:t>Title</a:t>
            </a:r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2A634B2-B542-C24B-AF33-8114B82EA5C3}"/>
              </a:ext>
            </a:extLst>
          </p:cNvPr>
          <p:cNvCxnSpPr>
            <a:cxnSpLocks/>
          </p:cNvCxnSpPr>
          <p:nvPr userDrawn="1"/>
        </p:nvCxnSpPr>
        <p:spPr>
          <a:xfrm>
            <a:off x="905230" y="1417248"/>
            <a:ext cx="1128677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62EBB76A-16FC-EA4F-8C3F-1F886E6C1E55}"/>
              </a:ext>
            </a:extLst>
          </p:cNvPr>
          <p:cNvSpPr>
            <a:spLocks noChangeAspect="1"/>
          </p:cNvSpPr>
          <p:nvPr userDrawn="1"/>
        </p:nvSpPr>
        <p:spPr>
          <a:xfrm>
            <a:off x="824230" y="1334239"/>
            <a:ext cx="162000" cy="162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779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EB353F8-AA9E-234B-A215-76EF8305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D2A3-2DAF-485E-97ED-2C4ED8DE5B7E}" type="datetime1">
              <a:rPr lang="fr-FR" smtClean="0"/>
              <a:t>20/07/2022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A5E5A8B-D08C-5047-9FD1-306C34F8B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D4349C-550F-B643-8381-2DC92F6FA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37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97C13090-55F5-F74C-9785-BB0391709DE5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641600" y="6057900"/>
            <a:ext cx="9550400" cy="8001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42DBA2E-E235-2242-9978-CDDFDDC74DBE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556000" y="0"/>
            <a:ext cx="8636000" cy="27686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FC7A068-9531-BE4D-BF64-90213D99A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287"/>
            <a:ext cx="10515600" cy="1203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81E4CF-687B-0F42-B0E9-ACEEEADA3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31010"/>
            <a:ext cx="10515600" cy="4338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6F7FF2-682B-8E4F-BFC1-3A54FC31C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5934" y="6356350"/>
            <a:ext cx="15054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A420D560-ADF3-492D-AB46-3ACD0727675B}" type="datetime1">
              <a:rPr lang="fr-FR" smtClean="0"/>
              <a:t>20/07/2022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BD9CAF-5FE0-544C-AF31-973E14F63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43628" y="6356350"/>
            <a:ext cx="5005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/>
              <a:t>Mention of the EU funding - instructions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7106B1C-178D-294D-B018-40989444721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1341100" y="6133414"/>
            <a:ext cx="431800" cy="495300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834A05-BE69-F44E-940B-AF903C5BF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1100" y="6199788"/>
            <a:ext cx="423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2FF2101E-9FC2-F140-BDBE-CB7C7538088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4BA011A-D164-6245-98A0-D62134A534D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04401" y="6182797"/>
            <a:ext cx="20955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9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hyperlink" Target="https://fb.me/SecurITproject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2" Type="http://schemas.openxmlformats.org/officeDocument/2006/relationships/image" Target="../media/image19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hyperlink" Target="http://www.linkedin.com/company/securit-project" TargetMode="External"/><Relationship Id="rId5" Type="http://schemas.openxmlformats.org/officeDocument/2006/relationships/image" Target="../media/image22.png"/><Relationship Id="rId15" Type="http://schemas.openxmlformats.org/officeDocument/2006/relationships/hyperlink" Target="https://twitter.com/SecurIT20" TargetMode="External"/><Relationship Id="rId10" Type="http://schemas.openxmlformats.org/officeDocument/2006/relationships/hyperlink" Target="https://securit-project.eu/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11D883-CF13-8745-8131-D75996524A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Mention of the EU </a:t>
            </a:r>
            <a:r>
              <a:rPr lang="fr-FR" dirty="0" err="1"/>
              <a:t>funding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F41D26-0275-3245-ACBD-A1571108AE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324281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D8381-8520-774C-B234-932CED2A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Instructions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6DE7F6-C006-8C4F-A0C0-B401D2806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2506" y="3246627"/>
            <a:ext cx="5905353" cy="2798175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ARTICLE 38 — PROMOTING THE ACTION — VISIBILITY OF EU FUNDING </a:t>
            </a:r>
            <a:endParaRPr lang="en-GB" sz="800" b="0" i="1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38.1.2 […] any communication activity related to the action (including in electronic form, via social media, etc.) and any infrastructure, equipment and major results funded by the grant must: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(a) display the EU emblem and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(b) include the following text: For communication activities: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“This project has received funding from the [European Union’s Horizon 2020 research and innovation programme][Euratom research and training programme 2014-2018] under grant agreement No [number]”.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For infrastructure, equipment and major results: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“This [infrastructure][equipment][insert type of result] is part of a project that has received funding from the [European Union’s Horizon 2020 research and innovation programme][Euratom research and training programme 2014-2018] under grant agreement No [number]”.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When displayed together with another logo, the EU emblem must have appropriate prominence. </a:t>
            </a:r>
          </a:p>
          <a:p>
            <a:pPr marL="0" indent="0">
              <a:buNone/>
            </a:pPr>
            <a:r>
              <a:rPr lang="en-GB" sz="10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[…] </a:t>
            </a:r>
            <a:endParaRPr lang="fr-FR" sz="1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643E10E-4366-8E48-913A-86A327CAD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Mention of the EU funding - instructions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A64396-BFE4-2347-AED6-2B8E6CB9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101E-9FC2-F140-BDBE-CB7C75380885}" type="slidenum">
              <a:rPr lang="fr-FR" smtClean="0"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09BDFA96-0655-5544-ACD8-D403EC7DD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07AB4-3653-4F8A-ABF3-9229586BC37C}" type="datetime1">
              <a:rPr lang="fr-FR" smtClean="0"/>
              <a:t>20/07/2022</a:t>
            </a:fld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DC40A1E-57A0-4B5F-2D41-258977E606A8}"/>
              </a:ext>
            </a:extLst>
          </p:cNvPr>
          <p:cNvSpPr txBox="1"/>
          <p:nvPr/>
        </p:nvSpPr>
        <p:spPr>
          <a:xfrm>
            <a:off x="840242" y="1613043"/>
            <a:ext cx="1111114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funding</a:t>
            </a:r>
            <a:r>
              <a:rPr lang="fr-FR" dirty="0"/>
              <a:t> agreement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European</a:t>
            </a:r>
            <a:r>
              <a:rPr lang="fr-FR" dirty="0"/>
              <a:t> Commission, all </a:t>
            </a:r>
            <a:r>
              <a:rPr lang="fr-FR" dirty="0" err="1"/>
              <a:t>Third</a:t>
            </a:r>
            <a:r>
              <a:rPr lang="fr-FR" dirty="0"/>
              <a:t> Parties beneficiaries of the EU </a:t>
            </a:r>
            <a:r>
              <a:rPr lang="fr-FR" dirty="0" err="1"/>
              <a:t>funding</a:t>
            </a:r>
            <a:r>
              <a:rPr lang="fr-FR" dirty="0"/>
              <a:t> must mention the source of the </a:t>
            </a:r>
            <a:r>
              <a:rPr lang="fr-FR" dirty="0" err="1"/>
              <a:t>funding</a:t>
            </a:r>
            <a:r>
              <a:rPr lang="fr-FR" dirty="0"/>
              <a:t>. </a:t>
            </a:r>
          </a:p>
          <a:p>
            <a:pPr marL="0" indent="0">
              <a:buNone/>
            </a:pPr>
            <a:r>
              <a:rPr lang="fr-FR" dirty="0" err="1"/>
              <a:t>Thus</a:t>
            </a:r>
            <a:r>
              <a:rPr lang="fr-FR" dirty="0"/>
              <a:t>, </a:t>
            </a:r>
            <a:r>
              <a:rPr lang="fr-FR" b="1" dirty="0"/>
              <a:t>all </a:t>
            </a:r>
            <a:r>
              <a:rPr lang="fr-FR" b="1" dirty="0" err="1"/>
              <a:t>SecurIT-funded</a:t>
            </a:r>
            <a:r>
              <a:rPr lang="fr-FR" b="1" dirty="0"/>
              <a:t> </a:t>
            </a:r>
            <a:r>
              <a:rPr lang="fr-FR" b="1" dirty="0" err="1"/>
              <a:t>project</a:t>
            </a:r>
            <a:r>
              <a:rPr lang="fr-FR" b="1" dirty="0"/>
              <a:t> must display the mention of the EU </a:t>
            </a:r>
            <a:r>
              <a:rPr lang="fr-FR" b="1" dirty="0" err="1"/>
              <a:t>funding</a:t>
            </a:r>
            <a:r>
              <a:rPr lang="fr-FR" b="1" dirty="0"/>
              <a:t> on </a:t>
            </a:r>
            <a:r>
              <a:rPr lang="fr-FR" b="1" dirty="0" err="1"/>
              <a:t>their</a:t>
            </a:r>
            <a:r>
              <a:rPr lang="fr-FR" b="1" dirty="0"/>
              <a:t> </a:t>
            </a:r>
            <a:r>
              <a:rPr lang="fr-FR" b="1" dirty="0" err="1"/>
              <a:t>website</a:t>
            </a:r>
            <a:r>
              <a:rPr lang="fr-FR" b="1" dirty="0"/>
              <a:t>, and in all communications and publications in relation </a:t>
            </a:r>
            <a:r>
              <a:rPr lang="fr-FR" b="1" dirty="0" err="1"/>
              <a:t>with</a:t>
            </a:r>
            <a:r>
              <a:rPr lang="fr-FR" b="1" dirty="0"/>
              <a:t> the </a:t>
            </a:r>
            <a:r>
              <a:rPr lang="fr-FR" b="1" dirty="0" err="1"/>
              <a:t>funded</a:t>
            </a:r>
            <a:r>
              <a:rPr lang="fr-FR" b="1" dirty="0"/>
              <a:t> solution, </a:t>
            </a:r>
            <a:r>
              <a:rPr lang="fr-FR" b="1" dirty="0" err="1"/>
              <a:t>with</a:t>
            </a:r>
            <a:r>
              <a:rPr lang="fr-FR" b="1" dirty="0"/>
              <a:t> </a:t>
            </a:r>
            <a:r>
              <a:rPr lang="fr-FR" b="1" dirty="0" err="1"/>
              <a:t>appropriate</a:t>
            </a:r>
            <a:r>
              <a:rPr lang="fr-FR" b="1" dirty="0"/>
              <a:t> prominence, </a:t>
            </a:r>
            <a:r>
              <a:rPr lang="fr-FR" b="1" dirty="0" err="1"/>
              <a:t>using</a:t>
            </a:r>
            <a:r>
              <a:rPr lang="fr-FR" b="1" dirty="0"/>
              <a:t> the </a:t>
            </a:r>
            <a:r>
              <a:rPr lang="fr-FR" b="1" dirty="0" err="1"/>
              <a:t>provided</a:t>
            </a:r>
            <a:r>
              <a:rPr lang="fr-FR" b="1" dirty="0"/>
              <a:t> </a:t>
            </a:r>
            <a:r>
              <a:rPr lang="fr-FR" b="1" dirty="0" err="1"/>
              <a:t>SecurIT</a:t>
            </a:r>
            <a:r>
              <a:rPr lang="fr-FR" b="1" dirty="0"/>
              <a:t> Logo Kit. </a:t>
            </a:r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F2CADF1-001A-D646-D0E2-6C2CB02ED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666" y="3469523"/>
            <a:ext cx="4254596" cy="213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7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D51C5-BF3E-B443-A583-A25CF8DC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/>
          <a:p>
            <a:r>
              <a:rPr lang="fr-FR" dirty="0"/>
              <a:t>Logo kit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B2C16F34-3B1B-805E-976E-9BBB6609C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/>
          <a:p>
            <a:r>
              <a:rPr lang="en-US" dirty="0"/>
              <a:t>Dark blue logos </a:t>
            </a:r>
          </a:p>
          <a:p>
            <a:r>
              <a:rPr lang="en-US" dirty="0"/>
              <a:t>For light-colored backgrounds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665768-21A7-B849-BE8B-69CB82B5B9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5934" y="6356350"/>
            <a:ext cx="150546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3A54022-352E-4768-981D-8D94D0FCB9D3}" type="datetime1">
              <a:rPr lang="fr-FR" smtClean="0"/>
              <a:pPr>
                <a:spcAft>
                  <a:spcPts val="600"/>
                </a:spcAft>
              </a:pPr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74C29-A7E2-5544-B5B4-D185669EF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43628" y="6356350"/>
            <a:ext cx="500517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77A083-08E9-CC45-88AB-E2847B503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1100" y="6199788"/>
            <a:ext cx="4235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FF2101E-9FC2-F140-BDBE-CB7C75380885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pic>
        <p:nvPicPr>
          <p:cNvPr id="16" name="Image 1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138E89-E3D8-C50C-8BD8-9C2B84A3B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562" y="1143926"/>
            <a:ext cx="4573425" cy="229661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E196A66-8692-F0E6-89AB-A19AD7A8F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816" y="4152818"/>
            <a:ext cx="7250919" cy="129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4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762C41A4-14C7-593D-0D46-31BADE0B13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092" r="29129"/>
          <a:stretch/>
        </p:blipFill>
        <p:spPr>
          <a:xfrm>
            <a:off x="2339578" y="0"/>
            <a:ext cx="9852422" cy="568602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4DD51C5-BF3E-B443-A583-A25CF8DC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/>
          <a:p>
            <a:r>
              <a:rPr lang="fr-FR" dirty="0"/>
              <a:t>Logo kit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B2C16F34-3B1B-805E-976E-9BBB6609C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/>
          <a:p>
            <a:r>
              <a:rPr lang="en-US" dirty="0"/>
              <a:t>White logos </a:t>
            </a:r>
          </a:p>
          <a:p>
            <a:r>
              <a:rPr lang="en-US" dirty="0"/>
              <a:t>For dark-colored backgrounds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665768-21A7-B849-BE8B-69CB82B5B9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5934" y="6356350"/>
            <a:ext cx="150546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3A54022-352E-4768-981D-8D94D0FCB9D3}" type="datetime1">
              <a:rPr lang="fr-FR" smtClean="0"/>
              <a:pPr>
                <a:spcAft>
                  <a:spcPts val="600"/>
                </a:spcAft>
              </a:pPr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74C29-A7E2-5544-B5B4-D185669EF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43628" y="6356350"/>
            <a:ext cx="500517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Mention of the EU funding - instructions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77A083-08E9-CC45-88AB-E2847B503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1100" y="6199788"/>
            <a:ext cx="4235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FF2101E-9FC2-F140-BDBE-CB7C75380885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B1DD373-61C9-17AA-B185-F939AF9F7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086" y="3781264"/>
            <a:ext cx="6908800" cy="1234437"/>
          </a:xfrm>
          <a:prstGeom prst="rect">
            <a:avLst/>
          </a:prstGeom>
        </p:spPr>
      </p:pic>
      <p:pic>
        <p:nvPicPr>
          <p:cNvPr id="10" name="Image 9" descr="Une image contenant texte&#10;&#10;Description générée automatiquement">
            <a:extLst>
              <a:ext uri="{FF2B5EF4-FFF2-40B4-BE49-F238E27FC236}">
                <a16:creationId xmlns:a16="http://schemas.microsoft.com/office/drawing/2014/main" id="{BC6C4722-4FF3-4F28-4444-084300C949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9192" y="1166718"/>
            <a:ext cx="4382208" cy="22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7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F45D92E-7E43-B545-A4A0-B3734B59DD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You!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B96A6E-F690-D947-8530-FAC211059E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4178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77465C15-C119-CD48-903B-4815BE0C0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010" y="1558290"/>
            <a:ext cx="1651000" cy="5715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EF5F1A4-06A1-244D-8C60-0E0972472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700" y="2547197"/>
            <a:ext cx="2019300" cy="381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ACA6A37-5697-0F47-A976-33DF74679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300" y="3426884"/>
            <a:ext cx="1308100" cy="4445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4F91754-E9AF-7A49-A66B-EEFF46C7C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339592"/>
            <a:ext cx="2044700" cy="3683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62CDEB-4120-8642-9DD6-4C72157489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9240" y="1484630"/>
            <a:ext cx="1676400" cy="5969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A148D0B-E763-FB4E-B224-407DAB8E93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6240" y="2480311"/>
            <a:ext cx="1422400" cy="4191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FA09ECE-EB85-464E-B713-4F8946DD73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8440" y="3298192"/>
            <a:ext cx="1778000" cy="6223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72E5293-E681-5241-B9D3-ED0A3E234A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0140" y="4146552"/>
            <a:ext cx="2514600" cy="673100"/>
          </a:xfrm>
          <a:prstGeom prst="rect">
            <a:avLst/>
          </a:prstGeom>
        </p:spPr>
      </p:pic>
      <p:sp>
        <p:nvSpPr>
          <p:cNvPr id="23" name="ZoneTexte 22">
            <a:hlinkClick r:id="rId10"/>
            <a:extLst>
              <a:ext uri="{FF2B5EF4-FFF2-40B4-BE49-F238E27FC236}">
                <a16:creationId xmlns:a16="http://schemas.microsoft.com/office/drawing/2014/main" id="{2D8D0976-8199-0C44-A6E8-E9AA65E2BDBE}"/>
              </a:ext>
            </a:extLst>
          </p:cNvPr>
          <p:cNvSpPr txBox="1"/>
          <p:nvPr/>
        </p:nvSpPr>
        <p:spPr>
          <a:xfrm>
            <a:off x="1205113" y="2633922"/>
            <a:ext cx="30219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>
                <a:solidFill>
                  <a:schemeClr val="bg1"/>
                </a:solidFill>
              </a:rPr>
              <a:t>Securit-</a:t>
            </a:r>
            <a:r>
              <a:rPr lang="fr-FR" sz="2600" b="1" dirty="0" err="1">
                <a:solidFill>
                  <a:schemeClr val="bg1"/>
                </a:solidFill>
              </a:rPr>
              <a:t>project.eu</a:t>
            </a:r>
            <a:endParaRPr lang="fr-FR" sz="2600" b="1" dirty="0">
              <a:solidFill>
                <a:schemeClr val="bg1"/>
              </a:solidFill>
            </a:endParaRP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B5CD5D2-1D60-9446-9E8C-90E017BF7B75}"/>
              </a:ext>
            </a:extLst>
          </p:cNvPr>
          <p:cNvGrpSpPr/>
          <p:nvPr/>
        </p:nvGrpSpPr>
        <p:grpSpPr>
          <a:xfrm>
            <a:off x="1313180" y="3772276"/>
            <a:ext cx="2169358" cy="431800"/>
            <a:chOff x="1313180" y="3772276"/>
            <a:chExt cx="2169358" cy="431800"/>
          </a:xfrm>
        </p:grpSpPr>
        <p:pic>
          <p:nvPicPr>
            <p:cNvPr id="31" name="Image 30">
              <a:hlinkClick r:id="rId11"/>
              <a:extLst>
                <a:ext uri="{FF2B5EF4-FFF2-40B4-BE49-F238E27FC236}">
                  <a16:creationId xmlns:a16="http://schemas.microsoft.com/office/drawing/2014/main" id="{040DDCF1-DD95-2641-BC74-514C6E501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313180" y="3772276"/>
              <a:ext cx="368300" cy="431800"/>
            </a:xfrm>
            <a:prstGeom prst="rect">
              <a:avLst/>
            </a:prstGeom>
          </p:spPr>
        </p:pic>
        <p:sp>
          <p:nvSpPr>
            <p:cNvPr id="34" name="ZoneTexte 33">
              <a:hlinkClick r:id="rId11"/>
              <a:extLst>
                <a:ext uri="{FF2B5EF4-FFF2-40B4-BE49-F238E27FC236}">
                  <a16:creationId xmlns:a16="http://schemas.microsoft.com/office/drawing/2014/main" id="{7502C5BC-1932-BF40-A845-5A9464DF6964}"/>
                </a:ext>
              </a:extLst>
            </p:cNvPr>
            <p:cNvSpPr txBox="1"/>
            <p:nvPr/>
          </p:nvSpPr>
          <p:spPr>
            <a:xfrm>
              <a:off x="1722120" y="3815436"/>
              <a:ext cx="17604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@</a:t>
              </a:r>
              <a:r>
                <a:rPr lang="fr-FR" sz="1400" b="1" dirty="0" err="1">
                  <a:solidFill>
                    <a:schemeClr val="bg1"/>
                  </a:solidFill>
                </a:rPr>
                <a:t>SecurIT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Innosup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05B0957-54FC-7249-93C5-D787BE2909A5}"/>
              </a:ext>
            </a:extLst>
          </p:cNvPr>
          <p:cNvGrpSpPr/>
          <p:nvPr/>
        </p:nvGrpSpPr>
        <p:grpSpPr>
          <a:xfrm>
            <a:off x="1305560" y="4350126"/>
            <a:ext cx="2029502" cy="431800"/>
            <a:chOff x="1305560" y="4350126"/>
            <a:chExt cx="2029502" cy="431800"/>
          </a:xfrm>
        </p:grpSpPr>
        <p:pic>
          <p:nvPicPr>
            <p:cNvPr id="29" name="Image 28">
              <a:hlinkClick r:id="rId13"/>
              <a:extLst>
                <a:ext uri="{FF2B5EF4-FFF2-40B4-BE49-F238E27FC236}">
                  <a16:creationId xmlns:a16="http://schemas.microsoft.com/office/drawing/2014/main" id="{DF262BAB-6B24-4D49-970D-1E7CE89DC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305560" y="4350126"/>
              <a:ext cx="368300" cy="431800"/>
            </a:xfrm>
            <a:prstGeom prst="rect">
              <a:avLst/>
            </a:prstGeom>
          </p:spPr>
        </p:pic>
        <p:sp>
          <p:nvSpPr>
            <p:cNvPr id="35" name="ZoneTexte 34">
              <a:hlinkClick r:id="rId13"/>
              <a:extLst>
                <a:ext uri="{FF2B5EF4-FFF2-40B4-BE49-F238E27FC236}">
                  <a16:creationId xmlns:a16="http://schemas.microsoft.com/office/drawing/2014/main" id="{2D1E139B-0A1E-9441-BD4F-D7FB5664358B}"/>
                </a:ext>
              </a:extLst>
            </p:cNvPr>
            <p:cNvSpPr txBox="1"/>
            <p:nvPr/>
          </p:nvSpPr>
          <p:spPr>
            <a:xfrm>
              <a:off x="1722120" y="4394556"/>
              <a:ext cx="16129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@</a:t>
              </a:r>
              <a:r>
                <a:rPr lang="fr-FR" sz="1400" b="1" dirty="0" err="1">
                  <a:solidFill>
                    <a:schemeClr val="bg1"/>
                  </a:solidFill>
                </a:rPr>
                <a:t>SecurITproject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E2556F3D-F436-F949-8EF2-E01125481C16}"/>
              </a:ext>
            </a:extLst>
          </p:cNvPr>
          <p:cNvGrpSpPr/>
          <p:nvPr/>
        </p:nvGrpSpPr>
        <p:grpSpPr>
          <a:xfrm>
            <a:off x="1313180" y="4927976"/>
            <a:ext cx="1624337" cy="431800"/>
            <a:chOff x="1313180" y="4927976"/>
            <a:chExt cx="1624337" cy="431800"/>
          </a:xfrm>
        </p:grpSpPr>
        <p:pic>
          <p:nvPicPr>
            <p:cNvPr id="27" name="Image 26">
              <a:hlinkClick r:id="rId15"/>
              <a:extLst>
                <a:ext uri="{FF2B5EF4-FFF2-40B4-BE49-F238E27FC236}">
                  <a16:creationId xmlns:a16="http://schemas.microsoft.com/office/drawing/2014/main" id="{6F3A1159-37D5-B04D-A861-8F23CA629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313180" y="4927976"/>
              <a:ext cx="368300" cy="431800"/>
            </a:xfrm>
            <a:prstGeom prst="rect">
              <a:avLst/>
            </a:prstGeom>
          </p:spPr>
        </p:pic>
        <p:sp>
          <p:nvSpPr>
            <p:cNvPr id="36" name="ZoneTexte 35">
              <a:hlinkClick r:id="rId15"/>
              <a:extLst>
                <a:ext uri="{FF2B5EF4-FFF2-40B4-BE49-F238E27FC236}">
                  <a16:creationId xmlns:a16="http://schemas.microsoft.com/office/drawing/2014/main" id="{101E8D1D-983E-CA49-A9B4-C2A526AD5542}"/>
                </a:ext>
              </a:extLst>
            </p:cNvPr>
            <p:cNvSpPr txBox="1"/>
            <p:nvPr/>
          </p:nvSpPr>
          <p:spPr>
            <a:xfrm>
              <a:off x="1722120" y="4973676"/>
              <a:ext cx="12153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@SecurIT20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00438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ecurIT 1">
      <a:dk1>
        <a:srgbClr val="202438"/>
      </a:dk1>
      <a:lt1>
        <a:srgbClr val="FFFFFF"/>
      </a:lt1>
      <a:dk2>
        <a:srgbClr val="082251"/>
      </a:dk2>
      <a:lt2>
        <a:srgbClr val="ADB6C6"/>
      </a:lt2>
      <a:accent1>
        <a:srgbClr val="D90A4C"/>
      </a:accent1>
      <a:accent2>
        <a:srgbClr val="EB5C5C"/>
      </a:accent2>
      <a:accent3>
        <a:srgbClr val="082251"/>
      </a:accent3>
      <a:accent4>
        <a:srgbClr val="0083A1"/>
      </a:accent4>
      <a:accent5>
        <a:srgbClr val="F28C5C"/>
      </a:accent5>
      <a:accent6>
        <a:srgbClr val="6E748A"/>
      </a:accent6>
      <a:hlink>
        <a:srgbClr val="D90A4C"/>
      </a:hlink>
      <a:folHlink>
        <a:srgbClr val="EB5C5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curIT presentation" id="{4C18FA50-0F59-CF45-900D-28E0CD91EE9F}" vid="{2A782989-045A-044A-9536-FBA715BB2F0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SecurIT presentation</Template>
  <TotalTime>58</TotalTime>
  <Words>298</Words>
  <Application>Microsoft Office PowerPoint</Application>
  <PresentationFormat>Grand écran</PresentationFormat>
  <Paragraphs>34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Mention of the EU funding</vt:lpstr>
      <vt:lpstr>Instructions</vt:lpstr>
      <vt:lpstr>Logo kit</vt:lpstr>
      <vt:lpstr>Logo kit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Mention of the EU funding</dc:title>
  <dc:creator>Clémence  CASTELL</dc:creator>
  <cp:lastModifiedBy>Clémence  CASTELL</cp:lastModifiedBy>
  <cp:revision>1</cp:revision>
  <dcterms:created xsi:type="dcterms:W3CDTF">2022-07-20T16:13:51Z</dcterms:created>
  <dcterms:modified xsi:type="dcterms:W3CDTF">2022-07-20T17:12:36Z</dcterms:modified>
</cp:coreProperties>
</file>